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1" r:id="rId3"/>
    <p:sldId id="342" r:id="rId4"/>
    <p:sldId id="343" r:id="rId5"/>
    <p:sldId id="345" r:id="rId6"/>
    <p:sldId id="346" r:id="rId7"/>
    <p:sldId id="347" r:id="rId8"/>
    <p:sldId id="348" r:id="rId9"/>
    <p:sldId id="349" r:id="rId10"/>
    <p:sldId id="351" r:id="rId11"/>
    <p:sldId id="350" r:id="rId12"/>
    <p:sldId id="357" r:id="rId13"/>
    <p:sldId id="358" r:id="rId14"/>
    <p:sldId id="359" r:id="rId15"/>
    <p:sldId id="368" r:id="rId16"/>
    <p:sldId id="360" r:id="rId17"/>
    <p:sldId id="363" r:id="rId18"/>
    <p:sldId id="364" r:id="rId19"/>
    <p:sldId id="362" r:id="rId20"/>
    <p:sldId id="365" r:id="rId21"/>
    <p:sldId id="366" r:id="rId22"/>
    <p:sldId id="288" r:id="rId23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C7132D-44C0-4470-86E3-F44001F9CB83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3D4774-4AFA-467B-B119-51C9C6BA2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19A110D-1CAA-4E45-A4B0-DB7A5258F97C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765515-8291-4F37-95AE-7A0B7689E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552C8E-7FF8-4506-851B-3DEC55EB3D7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240CD4-59BB-4F8D-9602-66B9B5319E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72829-527B-41C2-A860-D3B944423973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D416B-1FAA-44CF-9428-7B4913285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B99A-B91B-483F-B864-C22EFB0CDE8A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495FD-055C-456D-BC42-9C3F5D33E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8A15C-52D7-41B7-B2A8-6726CCA12FB0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AC00C-BD1C-45CD-954E-D6A7DAC7D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1416-AE9F-44D9-B6EB-FF1CCFE966C9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00259-CC1E-4F76-A657-86C41D7B9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6A6B-D9EF-4D45-8761-9BDC9ADEA6F2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34EBA-656D-4FAB-8ED4-C8A498601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1F22-6638-4CC2-B945-307BFAC3AA36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56AE8-0A72-4795-98CE-B0DAAC367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F81D8-A446-4E94-A526-0D1AF8051324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C187-57A5-4673-8E7E-89B9B60B9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91B4-092D-425B-85CE-809C760A6728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283A-A592-4DC6-92FD-23FB04499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D9D83-370A-4FB2-94A9-81B2F5E0F27D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F9979-DB45-4C17-89E6-F75164CB9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4CB0-FB28-4FE7-B9E8-16DB6397BD6F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10A19-3CA4-44E1-B23F-A103D650C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6E37-4540-4B6D-8FAE-AFFA3151B9E3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11977-5998-41DF-AC9A-3E4E21B80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42270E-5076-4192-89B3-0C23D27CD2F6}" type="datetimeFigureOut">
              <a:rPr lang="en-US"/>
              <a:pPr>
                <a:defRPr/>
              </a:pPr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FE9698-FAE5-46D2-887F-4EBDA5F9C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381000" y="1892300"/>
            <a:ext cx="8382000" cy="16557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 THPT QUỐC GIA 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 2019 </a:t>
            </a:r>
            <a:endParaRPr lang="en-US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8229600" cy="1655763"/>
          </a:xfrm>
        </p:spPr>
        <p:txBody>
          <a:bodyPr/>
          <a:lstStyle/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Đắk Lắk, ngày 30/3/2019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Người trình bày: Nguyễn Hoàng Chương 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TP. Khảo thí và KĐCLGD-CNTT</a:t>
            </a: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25438" y="368300"/>
            <a:ext cx="8382000" cy="10033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defTabSz="685800">
              <a:lnSpc>
                <a:spcPct val="90000"/>
              </a:lnSpc>
            </a:pPr>
            <a:r>
              <a:rPr lang="en-US" sz="3100">
                <a:latin typeface="Times New Roman" pitchFamily="18" charset="0"/>
                <a:cs typeface="Times New Roman" pitchFamily="18" charset="0"/>
              </a:rPr>
              <a:t>UBND TỈNH ĐẮK LẮK</a:t>
            </a:r>
          </a:p>
          <a:p>
            <a:pPr algn="ctr" defTabSz="685800">
              <a:lnSpc>
                <a:spcPct val="90000"/>
              </a:lnSpc>
            </a:pPr>
            <a:r>
              <a:rPr lang="en-US" sz="3100">
                <a:latin typeface="Times New Roman" pitchFamily="18" charset="0"/>
                <a:cs typeface="Times New Roman" pitchFamily="18" charset="0"/>
              </a:rPr>
              <a:t>SỞ GIÁO DỤC VÀ ĐÀO TẠO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577850" y="-1588"/>
            <a:ext cx="8191500" cy="1600201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4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577850" y="1295400"/>
            <a:ext cx="7856538" cy="15192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iám đốc sở GDĐT quyết định chọn một số Điểm thi bố trí cho 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 sinh tự do, thí sinh GDTX dự thi cùng với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THPT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(HSPT). Tại các Điểm thi đó, thí sinh tự do, thí sinh GDTX được trộn chung với HSPT để sắp xếp phòng thi theo quy định của Quy chế. </a:t>
            </a:r>
          </a:p>
          <a:p>
            <a:pPr marL="0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de-DE" sz="27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ý: </a:t>
            </a:r>
            <a:r>
              <a:rPr lang="de-DE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Việc sắp xếp phòng thi được thực hiện tự động bằng chức năng của Hệ thống phần mềm quản lý thi. </a:t>
            </a:r>
          </a:p>
          <a:p>
            <a:pPr marL="0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de-DE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Tại các Điểm thi này phải bố trí đủ phòng chờ cho thi sinh thi các môn thành phần của bài thi tổ hợp. </a:t>
            </a:r>
            <a:endParaRPr lang="de-DE" sz="27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s-E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684212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577850" y="838200"/>
            <a:ext cx="7856538" cy="15192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7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thi trắc nghiệm trong 1 phòng thi được phá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phiếu bốc thăm của giám thị phòng thi.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0" fontAlgn="auto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de-DE" sz="27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</a:t>
            </a:r>
            <a:r>
              <a:rPr lang="de-DE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Thu lại đề thi:</a:t>
            </a:r>
          </a:p>
          <a:p>
            <a:pPr algn="just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2890" indent="0" fontAlgn="auto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sz="27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</a:t>
            </a:r>
            <a:r>
              <a:rPr lang="en-US" sz="27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Coi thi bài thi tổ hợp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608012"/>
          </a:xfrm>
        </p:spPr>
        <p:txBody>
          <a:bodyPr/>
          <a:lstStyle/>
          <a:p>
            <a:pPr algn="ctr" eaLnBrk="1" hangingPunct="1"/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42900" y="735013"/>
            <a:ext cx="8648700" cy="1519237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s-E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27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2890" indent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Phó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ĐH, CĐ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CBCT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sau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608012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42900" y="735013"/>
            <a:ext cx="8458200" cy="1519237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An </a:t>
            </a:r>
            <a:r>
              <a:rPr lang="en-US" sz="30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30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chìa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608012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42900" y="735013"/>
            <a:ext cx="8458200" cy="1519237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a) An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608012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42900" y="735013"/>
            <a:ext cx="8458200" cy="1519237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Chấm thi tự luận:</a:t>
            </a:r>
            <a:endParaRPr lang="en-US" sz="30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 sở GDĐT chủ trì;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 ý về làm phách:</a:t>
            </a:r>
          </a:p>
          <a:p>
            <a:pPr lvl="1" algn="just" fontAlgn="auto">
              <a:spcAft>
                <a:spcPts val="0"/>
              </a:spcAft>
              <a:buFontTx/>
              <a:buChar char="-"/>
              <a:defRPr/>
            </a:pP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 đánh phách 1 vòng: Ban Làm phách phải cách ly triệt để từ khi bắt đầu làm phách đến khi hoàn thành việc chấm thi.</a:t>
            </a:r>
          </a:p>
          <a:p>
            <a:pPr lvl="1" algn="just" fontAlgn="auto">
              <a:spcAft>
                <a:spcPts val="0"/>
              </a:spcAft>
              <a:buFontTx/>
              <a:buChar char="-"/>
              <a:defRPr/>
            </a:pPr>
            <a:r>
              <a:rPr lang="de-DE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 đánh phách 2 vòng: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 L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àm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phách phải được cách ly triệt để trong suốt thời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 trung làm phách</a:t>
            </a:r>
            <a:r>
              <a:rPr lang="vi-V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mỗi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Nhóm làm phách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và nhóm làm phách vòng 2 phải l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àm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việc độc lập và cách ly triệt để với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trong suốt thời gian </a:t>
            </a:r>
            <a:r>
              <a:rPr lang="vi-V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lang="vi-VN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phách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608012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42900" y="735013"/>
            <a:ext cx="8458200" cy="1519237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27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 thi trắc nghiệm: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ĐH, CĐ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endParaRPr lang="de-DE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+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Ban Chấm thi trắc nghiệm 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chịu sự chỉ đạo trực tiếp của Ban Chỉ đạo thi THPT quốc gia.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Thành phần Ban Chấm thi trắc nghiệm: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Trưởng ban do lãnh đạo trường ĐH, CĐ đảm nhiệm;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Phó Trưởng ban do lãnh đạo các phòng, ban thuộc trường ĐH, CĐ đảm nhiệm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TN,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608012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469900" y="739775"/>
            <a:ext cx="8458200" cy="15192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GDTX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GDTX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GDTX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GDĐT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sau: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608012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469900" y="739775"/>
            <a:ext cx="8458200" cy="15192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khuyến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2,0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1,5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1,0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608012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469900" y="739775"/>
            <a:ext cx="8458200" cy="15192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70%-30%)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2533650"/>
            <a:ext cx="88868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620000" cy="16002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CÁC VĂN BẢN ĐÃ BAN HÀNH</a:t>
            </a:r>
          </a:p>
        </p:txBody>
      </p:sp>
      <p:sp>
        <p:nvSpPr>
          <p:cNvPr id="4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750888" y="1620838"/>
            <a:ext cx="8061325" cy="1033462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5480/BGDĐT-QLCL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04/12/2019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81050" y="3205163"/>
            <a:ext cx="7886700" cy="365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</a:pPr>
            <a:endParaRPr lang="en-US" sz="2800">
              <a:latin typeface="Calibri" pitchFamily="34" charset="0"/>
            </a:endParaRPr>
          </a:p>
        </p:txBody>
      </p:sp>
      <p:sp>
        <p:nvSpPr>
          <p:cNvPr id="3" name="Rectangle 2">
            <a:extLst>
              <a:ext uri="{FF2B5EF4-FFF2-40B4-BE49-F238E27FC236}"/>
            </a:extLst>
          </p:cNvPr>
          <p:cNvSpPr/>
          <p:nvPr/>
        </p:nvSpPr>
        <p:spPr>
          <a:xfrm>
            <a:off x="787400" y="2654300"/>
            <a:ext cx="8029575" cy="3984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03/2019/TT-BGDĐT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04/2017/TT-BGDĐT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04/2019/TT-BGDĐT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</a:t>
            </a:r>
          </a:p>
          <a:p>
            <a:pPr algn="just" fontAlgn="auto">
              <a:spcBef>
                <a:spcPts val="600"/>
              </a:spcBef>
              <a:spcAft>
                <a:spcPts val="600"/>
              </a:spcAft>
              <a:defRPr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191500" cy="608013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476250" y="1066800"/>
            <a:ext cx="8191500" cy="15192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de-DE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BTTN:</a:t>
            </a:r>
          </a:p>
          <a:p>
            <a:pPr marL="0" indent="0" algn="just" fontAlgn="auto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ĐH, CĐ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GDĐT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BTTN.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191500" cy="608013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381000" y="1066800"/>
            <a:ext cx="8286750" cy="15192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BTTN: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+ Ban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BTTN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niêm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BTTN.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+ Ban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BTTN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+ 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BTTN </a:t>
            </a:r>
            <a:r>
              <a:rPr lang="de-DE" sz="27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duyệt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tịch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de-DE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de-DE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8229600" cy="2209800"/>
          </a:xfrm>
        </p:spPr>
        <p:txBody>
          <a:bodyPr/>
          <a:lstStyle/>
          <a:p>
            <a:pPr algn="ctr" eaLnBrk="1" hangingPunct="1"/>
            <a:r>
              <a:rPr lang="en-US" sz="4500" b="1" smtClean="0">
                <a:solidFill>
                  <a:srgbClr val="0070C0"/>
                </a:solidFill>
                <a:latin typeface="Arial" charset="0"/>
                <a:cs typeface="Arial" charset="0"/>
              </a:rPr>
              <a:t>TRÂN TRỌNG CẢM ƠN!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91500" cy="16002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CHỦ TRƯƠNG TỔ CHỨC KỲ THI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743075"/>
            <a:ext cx="7886700" cy="1031875"/>
          </a:xfrm>
        </p:spPr>
        <p:txBody>
          <a:bodyPr/>
          <a:lstStyle/>
          <a:p>
            <a:pPr eaLnBrk="1" hangingPunct="1"/>
            <a:r>
              <a:rPr lang="sq-AL" sz="3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Kỳ thi THPT quốc gia năm 2019 </a:t>
            </a:r>
            <a:r>
              <a:rPr lang="sq-AL" sz="3000" smtClean="0">
                <a:latin typeface="Times New Roman" pitchFamily="18" charset="0"/>
                <a:cs typeface="Times New Roman" pitchFamily="18" charset="0"/>
              </a:rPr>
              <a:t>cơ bản giữ ổn định phương án đã triển khai trong các năm 2017, 2018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808038" y="3343275"/>
            <a:ext cx="7856537" cy="26717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s-E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THPT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16002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Arial" charset="0"/>
                <a:cs typeface="Arial" charset="0"/>
              </a:rPr>
              <a:t>MỘT SỐ ĐIỀU CHỈNH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652588"/>
            <a:ext cx="7886700" cy="103187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Mục đích tổ chức kỳ thi: </a:t>
            </a: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cung cấp dữ liệu làm cơ sở cho việc tuyển sinh giáo dục đại học và giáo dục nghề nghiệp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92163" y="3252788"/>
            <a:ext cx="7856537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s-E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Nội dung thi: 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Nằm trong Chương trình cấp THPT, chủ yếu là chương trình lớp 12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endParaRPr lang="en-US" sz="3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Tổ chức Hội đồng thi:</a:t>
            </a:r>
            <a:r>
              <a:rPr lang="de-DE" sz="3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000">
                <a:latin typeface="Times New Roman" pitchFamily="18" charset="0"/>
                <a:cs typeface="Times New Roman" pitchFamily="18" charset="0"/>
              </a:rPr>
              <a:t>Thí sinh tự do, thí sinh GDTX được xếp phòng thi chung với 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thí sinh giáo dục THPT</a:t>
            </a:r>
            <a:r>
              <a:rPr lang="en-US" sz="3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000">
                <a:latin typeface="Times New Roman" pitchFamily="18" charset="0"/>
                <a:cs typeface="Times New Roman" pitchFamily="18" charset="0"/>
              </a:rPr>
              <a:t>học lớp 12 trong năm tổ chức thi tại một số Điểm thi 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  <a:p>
            <a:pPr algn="just"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16002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Arial" charset="0"/>
                <a:cs typeface="Arial" charset="0"/>
              </a:rPr>
              <a:t>MỘT SỐ ĐIỀU CHỈNH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44563" y="1600200"/>
            <a:ext cx="7856537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s-E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Coi thi: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s-E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  + Tăng cường vai trò của Phó trưởng Điểm thi đến từ ĐH, CĐ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   + Quy định chặt chẽ hơn việc bảo quản bài thi, đề thi tại Điểm thi; quy cách niêm phong túi đựng bài thi.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16002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MỘT SỐ ĐIỀU CHỈNH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44563" y="1600200"/>
            <a:ext cx="7856537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s-E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Chấm thi, chấm phúc khảo: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s-E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de-DE" sz="3000">
                <a:latin typeface="Times New Roman" pitchFamily="18" charset="0"/>
                <a:cs typeface="Times New Roman" pitchFamily="18" charset="0"/>
              </a:rPr>
              <a:t>Các trường ĐH chủ trì tổ chức chấm bài thi trắc nghiệm tại các Hội đồng thi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   + Quy định chặt chẽ hơn về phòng chấm thi và việc bảo quản bài thi.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   + Tăng cường kiểm tra, giám sát.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16002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Arial" charset="0"/>
                <a:cs typeface="Arial" charset="0"/>
              </a:rPr>
              <a:t>MỘT SỐ ĐIỀU CHỈNH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38213" y="1600200"/>
            <a:ext cx="7856537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s-E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Xét công nhận tốt nghiệp THPT:</a:t>
            </a:r>
          </a:p>
          <a:p>
            <a:pPr defTabSz="685800">
              <a:lnSpc>
                <a:spcPct val="90000"/>
              </a:lnSpc>
              <a:spcBef>
                <a:spcPts val="750"/>
              </a:spcBef>
              <a:buFont typeface="Arial" charset="0"/>
              <a:buNone/>
            </a:pPr>
            <a:r>
              <a:rPr lang="es-ES" sz="3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>
                <a:latin typeface="Times New Roman" pitchFamily="18" charset="0"/>
                <a:cs typeface="Times New Roman" pitchFamily="18" charset="0"/>
              </a:rPr>
              <a:t>  Tăng tỉ lệ sử dụng kết quả Kỳ thi THPT quốc gia trong xét </a:t>
            </a:r>
            <a:r>
              <a:rPr lang="es-ES" sz="3000">
                <a:latin typeface="Times New Roman" pitchFamily="18" charset="0"/>
                <a:cs typeface="Times New Roman" pitchFamily="18" charset="0"/>
              </a:rPr>
              <a:t>công nhận tốt nghiệp THPT</a:t>
            </a:r>
            <a:endParaRPr lang="en-US" sz="3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1600200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latin typeface="Arial" charset="0"/>
                <a:cs typeface="Arial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38213" y="1524000"/>
            <a:ext cx="7856537" cy="205263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05840" indent="-742950" fontAlgn="auto">
              <a:spcAft>
                <a:spcPts val="1200"/>
              </a:spcAft>
              <a:buFont typeface="Arial" panose="020B0604020202020204" pitchFamily="34" charset="0"/>
              <a:buAutoNum type="arabicPeriod"/>
              <a:defRPr/>
            </a:pP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s-E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Bổ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ĐH,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CĐ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TC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3988"/>
            <a:ext cx="8191500" cy="5318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MỘT SỐ LƯU Ý KHI THỰC HIỆN </a:t>
            </a:r>
          </a:p>
        </p:txBody>
      </p:sp>
      <p:sp>
        <p:nvSpPr>
          <p:cNvPr id="5" name="Content Placeholder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609600" y="647700"/>
            <a:ext cx="8382000" cy="53181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2890" indent="0" fontAlgn="auto">
              <a:spcAft>
                <a:spcPts val="2400"/>
              </a:spcAft>
              <a:buFont typeface="Arial" panose="020B0604020202020204" pitchFamily="34" charset="0"/>
              <a:buNone/>
              <a:defRPr/>
            </a:pPr>
            <a:r>
              <a:rPr lang="es-E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E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s-E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</a:t>
            </a:r>
            <a:r>
              <a:rPr lang="es-E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6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24/6 </a:t>
            </a:r>
            <a:r>
              <a:rPr lang="es-ES" sz="3600" dirty="0" err="1"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27/6 </a:t>
            </a:r>
            <a:r>
              <a:rPr lang="es-ES" sz="3600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E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s-E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9100" y="1344613"/>
          <a:ext cx="8382000" cy="5335587"/>
        </p:xfrm>
        <a:graphic>
          <a:graphicData uri="http://schemas.openxmlformats.org/drawingml/2006/table">
            <a:tbl>
              <a:tblPr/>
              <a:tblGrid>
                <a:gridCol w="1343025"/>
                <a:gridCol w="1030288"/>
                <a:gridCol w="1120775"/>
                <a:gridCol w="1249362"/>
                <a:gridCol w="1238250"/>
                <a:gridCol w="1258888"/>
                <a:gridCol w="1141412"/>
              </a:tblGrid>
              <a:tr h="698500"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Buổi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 thi/</a:t>
                      </a:r>
                    </a:p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Môn thi thành phần của bài thi tổ hợp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 gian</a:t>
                      </a:r>
                    </a:p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 bài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</a:p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 đề thi cho thí sinh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Giờ bắt đầu</a:t>
                      </a:r>
                    </a:p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 bài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24/6/2019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460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 giờ 00: Họp cán bộ làm công tác coi thi tại Điểm thi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1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60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622300" marR="0" lvl="0" indent="-6223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giờ 00: Thí sinh đến phòng thi làm thủ tục dự thi, đính chính sai sót thông tin ĐKDT (nếu có) và nghe phổ biến Quy chế thi, Lịch thi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0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25/6/2019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-9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Ngữ văn 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-95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phút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giờ 30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giờ 35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Toán 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phút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giờ 20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giờ 30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26/6/2019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SÁNG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 thi KHTN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 lí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phút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giờ 30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giờ 35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Hóa học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phút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 giờ 30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 giờ 35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 học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phút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 giờ 30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 giờ 35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Ngoại ngữ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phút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giờ 20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giờ 30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27/6/2019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SÁNG 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Bài thi KHXH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Lịch sử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phút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giờ 30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giờ 35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Địa lí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phút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 giờ 30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 giờ 35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Giáo dục công dân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phút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 giờ 30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 giờ 35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44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</a:p>
                  </a:txBody>
                  <a:tcPr marL="26786" marR="2678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Dự phòng</a:t>
                      </a:r>
                    </a:p>
                  </a:txBody>
                  <a:tcPr marL="26786" marR="2678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4333</TotalTime>
  <Words>1732</Words>
  <Application>Microsoft Office PowerPoint</Application>
  <PresentationFormat>On-screen Show (4:3)</PresentationFormat>
  <Paragraphs>179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 Light</vt:lpstr>
      <vt:lpstr>Calibri</vt:lpstr>
      <vt:lpstr>Times New Roman</vt:lpstr>
      <vt:lpstr>Office Theme</vt:lpstr>
      <vt:lpstr>THI THPT QUỐC GIA  NĂM 2019 </vt:lpstr>
      <vt:lpstr>CÁC VĂN BẢN ĐÃ BAN HÀNH</vt:lpstr>
      <vt:lpstr>CHỦ TRƯƠNG TỔ CHỨC KỲ THI</vt:lpstr>
      <vt:lpstr>MỘT SỐ ĐIỀU CHỈNH </vt:lpstr>
      <vt:lpstr>MỘT SỐ ĐIỀU CHỈNH </vt:lpstr>
      <vt:lpstr>MỘT SỐ ĐIỀU CHỈNH </vt:lpstr>
      <vt:lpstr>MỘT SỐ ĐIỀU CHỈNH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MỘT SỐ LƯU Ý KHI THỰC HIỆN </vt:lpstr>
      <vt:lpstr>TRÂN TRỌNG CẢM ƠN!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BÁO CÁO TẠI HỘI NGHỊ TẬP HUẤN CÔNG TÁC TỔ CHỨC THI THPT QUỐC GIA NĂM 2018</dc:title>
  <dc:creator>Antec</dc:creator>
  <cp:lastModifiedBy>NP-COMPUTER</cp:lastModifiedBy>
  <cp:revision>238</cp:revision>
  <cp:lastPrinted>2019-03-18T11:35:17Z</cp:lastPrinted>
  <dcterms:created xsi:type="dcterms:W3CDTF">2018-03-21T09:39:09Z</dcterms:created>
  <dcterms:modified xsi:type="dcterms:W3CDTF">2019-03-27T09:12:26Z</dcterms:modified>
</cp:coreProperties>
</file>